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Raleway Ultra-Bold" charset="1" panose="00000000000000000000"/>
      <p:regular r:id="rId11"/>
    </p:embeddedFont>
    <p:embeddedFont>
      <p:font typeface="Raleway" charset="1" panose="00000000000000000000"/>
      <p:regular r:id="rId12"/>
    </p:embeddedFont>
    <p:embeddedFont>
      <p:font typeface="Raleway Bold" charset="1" panose="00000000000000000000"/>
      <p:regular r:id="rId13"/>
    </p:embeddedFont>
    <p:embeddedFont>
      <p:font typeface="Raleway Medium" charset="1" panose="00000000000000000000"/>
      <p:regular r:id="rId14"/>
    </p:embeddedFont>
    <p:embeddedFont>
      <p:font typeface="Montserrat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87835" y="708569"/>
            <a:ext cx="22464589" cy="8995509"/>
          </a:xfrm>
          <a:custGeom>
            <a:avLst/>
            <a:gdLst/>
            <a:ahLst/>
            <a:cxnLst/>
            <a:rect r="r" b="b" t="t" l="l"/>
            <a:pathLst>
              <a:path h="8995509" w="22464589">
                <a:moveTo>
                  <a:pt x="0" y="0"/>
                </a:moveTo>
                <a:lnTo>
                  <a:pt x="22464589" y="0"/>
                </a:lnTo>
                <a:lnTo>
                  <a:pt x="22464589" y="8995508"/>
                </a:lnTo>
                <a:lnTo>
                  <a:pt x="0" y="8995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236" r="0" b="-202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83720" y="2210656"/>
            <a:ext cx="11704280" cy="5865688"/>
            <a:chOff x="0" y="0"/>
            <a:chExt cx="3082609" cy="15448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82609" cy="1544873"/>
            </a:xfrm>
            <a:custGeom>
              <a:avLst/>
              <a:gdLst/>
              <a:ahLst/>
              <a:cxnLst/>
              <a:rect r="r" b="b" t="t" l="l"/>
              <a:pathLst>
                <a:path h="1544873" w="3082609">
                  <a:moveTo>
                    <a:pt x="0" y="0"/>
                  </a:moveTo>
                  <a:lnTo>
                    <a:pt x="3082609" y="0"/>
                  </a:lnTo>
                  <a:lnTo>
                    <a:pt x="3082609" y="1544873"/>
                  </a:lnTo>
                  <a:lnTo>
                    <a:pt x="0" y="154487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82609" cy="1582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31901" y="2210656"/>
            <a:ext cx="751819" cy="5865688"/>
            <a:chOff x="0" y="0"/>
            <a:chExt cx="198010" cy="15448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010" cy="1544873"/>
            </a:xfrm>
            <a:custGeom>
              <a:avLst/>
              <a:gdLst/>
              <a:ahLst/>
              <a:cxnLst/>
              <a:rect r="r" b="b" t="t" l="l"/>
              <a:pathLst>
                <a:path h="1544873" w="198010">
                  <a:moveTo>
                    <a:pt x="0" y="0"/>
                  </a:moveTo>
                  <a:lnTo>
                    <a:pt x="198010" y="0"/>
                  </a:lnTo>
                  <a:lnTo>
                    <a:pt x="198010" y="1544873"/>
                  </a:lnTo>
                  <a:lnTo>
                    <a:pt x="0" y="1544873"/>
                  </a:lnTo>
                  <a:close/>
                </a:path>
              </a:pathLst>
            </a:custGeom>
            <a:solidFill>
              <a:srgbClr val="F2CB0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8010" cy="1582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72714" y="9704077"/>
            <a:ext cx="12153113" cy="995298"/>
          </a:xfrm>
          <a:custGeom>
            <a:avLst/>
            <a:gdLst/>
            <a:ahLst/>
            <a:cxnLst/>
            <a:rect r="r" b="b" t="t" l="l"/>
            <a:pathLst>
              <a:path h="995298" w="12153113">
                <a:moveTo>
                  <a:pt x="0" y="0"/>
                </a:moveTo>
                <a:lnTo>
                  <a:pt x="12153113" y="0"/>
                </a:lnTo>
                <a:lnTo>
                  <a:pt x="12153113" y="995298"/>
                </a:lnTo>
                <a:lnTo>
                  <a:pt x="0" y="995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047856" y="9704077"/>
            <a:ext cx="12153113" cy="995298"/>
          </a:xfrm>
          <a:custGeom>
            <a:avLst/>
            <a:gdLst/>
            <a:ahLst/>
            <a:cxnLst/>
            <a:rect r="r" b="b" t="t" l="l"/>
            <a:pathLst>
              <a:path h="995298" w="12153113">
                <a:moveTo>
                  <a:pt x="0" y="0"/>
                </a:moveTo>
                <a:lnTo>
                  <a:pt x="12153112" y="0"/>
                </a:lnTo>
                <a:lnTo>
                  <a:pt x="12153112" y="995298"/>
                </a:lnTo>
                <a:lnTo>
                  <a:pt x="0" y="995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09709" y="-286729"/>
            <a:ext cx="12153113" cy="995298"/>
          </a:xfrm>
          <a:custGeom>
            <a:avLst/>
            <a:gdLst/>
            <a:ahLst/>
            <a:cxnLst/>
            <a:rect r="r" b="b" t="t" l="l"/>
            <a:pathLst>
              <a:path h="995298" w="12153113">
                <a:moveTo>
                  <a:pt x="0" y="0"/>
                </a:moveTo>
                <a:lnTo>
                  <a:pt x="12153113" y="0"/>
                </a:lnTo>
                <a:lnTo>
                  <a:pt x="12153113" y="995298"/>
                </a:lnTo>
                <a:lnTo>
                  <a:pt x="0" y="995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232911" y="-286729"/>
            <a:ext cx="12153113" cy="995298"/>
          </a:xfrm>
          <a:custGeom>
            <a:avLst/>
            <a:gdLst/>
            <a:ahLst/>
            <a:cxnLst/>
            <a:rect r="r" b="b" t="t" l="l"/>
            <a:pathLst>
              <a:path h="995298" w="12153113">
                <a:moveTo>
                  <a:pt x="0" y="0"/>
                </a:moveTo>
                <a:lnTo>
                  <a:pt x="12153113" y="0"/>
                </a:lnTo>
                <a:lnTo>
                  <a:pt x="12153113" y="995298"/>
                </a:lnTo>
                <a:lnTo>
                  <a:pt x="0" y="995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2094828" cy="1497802"/>
          </a:xfrm>
          <a:custGeom>
            <a:avLst/>
            <a:gdLst/>
            <a:ahLst/>
            <a:cxnLst/>
            <a:rect r="r" b="b" t="t" l="l"/>
            <a:pathLst>
              <a:path h="1497802" w="2094828">
                <a:moveTo>
                  <a:pt x="0" y="0"/>
                </a:moveTo>
                <a:lnTo>
                  <a:pt x="2094828" y="0"/>
                </a:lnTo>
                <a:lnTo>
                  <a:pt x="2094828" y="1497802"/>
                </a:lnTo>
                <a:lnTo>
                  <a:pt x="0" y="1497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736843" y="2370287"/>
            <a:ext cx="7902545" cy="159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true">
                <a:solidFill>
                  <a:srgbClr val="F2CB05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Strategic Insights for Parts Sales Growth</a:t>
            </a:r>
          </a:p>
          <a:p>
            <a:pPr algn="l">
              <a:lnSpc>
                <a:spcPts val="41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854420" y="9763481"/>
            <a:ext cx="80976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Page 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6843" y="3907830"/>
            <a:ext cx="10927337" cy="1083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0"/>
              </a:lnSpc>
              <a:spcBef>
                <a:spcPct val="0"/>
              </a:spcBef>
            </a:pPr>
            <a:r>
              <a:rPr lang="en-US" b="true" sz="272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Objective: Evaluate market opportunities for parts sales in Vertical A and assess parts availability in Canada to inform strategic decisions.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36843" y="5541144"/>
            <a:ext cx="9610840" cy="1494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2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Agenda:</a:t>
            </a:r>
          </a:p>
          <a:p>
            <a:pPr algn="l">
              <a:lnSpc>
                <a:spcPts val="2392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Slide 2: Vertical A Market Opportunities (Discount Impact)</a:t>
            </a:r>
          </a:p>
          <a:p>
            <a:pPr algn="l">
              <a:lnSpc>
                <a:spcPts val="2392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Slide 3: Canadian Market Insights (Parts Availability)</a:t>
            </a:r>
          </a:p>
          <a:p>
            <a:pPr algn="l">
              <a:lnSpc>
                <a:spcPts val="2392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Slide 4: Strategic Recommendations</a:t>
            </a:r>
          </a:p>
          <a:p>
            <a:pPr algn="l">
              <a:lnSpc>
                <a:spcPts val="2392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Slide 5: Thank You &amp; Questions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51" r="0" b="-91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8306" y="9298870"/>
            <a:ext cx="19342100" cy="3270827"/>
            <a:chOff x="0" y="0"/>
            <a:chExt cx="5094216" cy="861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94216" cy="861452"/>
            </a:xfrm>
            <a:custGeom>
              <a:avLst/>
              <a:gdLst/>
              <a:ahLst/>
              <a:cxnLst/>
              <a:rect r="r" b="b" t="t" l="l"/>
              <a:pathLst>
                <a:path h="861452" w="5094216">
                  <a:moveTo>
                    <a:pt x="0" y="0"/>
                  </a:moveTo>
                  <a:lnTo>
                    <a:pt x="5094216" y="0"/>
                  </a:lnTo>
                  <a:lnTo>
                    <a:pt x="5094216" y="861452"/>
                  </a:lnTo>
                  <a:lnTo>
                    <a:pt x="0" y="861452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94216" cy="899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0421" y="2589431"/>
            <a:ext cx="8972323" cy="5787148"/>
          </a:xfrm>
          <a:custGeom>
            <a:avLst/>
            <a:gdLst/>
            <a:ahLst/>
            <a:cxnLst/>
            <a:rect r="r" b="b" t="t" l="l"/>
            <a:pathLst>
              <a:path h="5787148" w="8972323">
                <a:moveTo>
                  <a:pt x="0" y="0"/>
                </a:moveTo>
                <a:lnTo>
                  <a:pt x="8972323" y="0"/>
                </a:lnTo>
                <a:lnTo>
                  <a:pt x="8972323" y="5787149"/>
                </a:lnTo>
                <a:lnTo>
                  <a:pt x="0" y="5787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30369" y="-607063"/>
            <a:ext cx="12153113" cy="995298"/>
          </a:xfrm>
          <a:custGeom>
            <a:avLst/>
            <a:gdLst/>
            <a:ahLst/>
            <a:cxnLst/>
            <a:rect r="r" b="b" t="t" l="l"/>
            <a:pathLst>
              <a:path h="995298" w="12153113">
                <a:moveTo>
                  <a:pt x="0" y="0"/>
                </a:moveTo>
                <a:lnTo>
                  <a:pt x="12153113" y="0"/>
                </a:lnTo>
                <a:lnTo>
                  <a:pt x="12153113" y="995298"/>
                </a:lnTo>
                <a:lnTo>
                  <a:pt x="0" y="995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2454" y="574109"/>
            <a:ext cx="1528716" cy="1093032"/>
          </a:xfrm>
          <a:custGeom>
            <a:avLst/>
            <a:gdLst/>
            <a:ahLst/>
            <a:cxnLst/>
            <a:rect r="r" b="b" t="t" l="l"/>
            <a:pathLst>
              <a:path h="1093032" w="1528716">
                <a:moveTo>
                  <a:pt x="0" y="0"/>
                </a:moveTo>
                <a:lnTo>
                  <a:pt x="1528716" y="0"/>
                </a:lnTo>
                <a:lnTo>
                  <a:pt x="1528716" y="1093032"/>
                </a:lnTo>
                <a:lnTo>
                  <a:pt x="0" y="1093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76189" y="783273"/>
            <a:ext cx="12446710" cy="54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true">
                <a:solidFill>
                  <a:srgbClr val="F2CB05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Maximizing Revenue Through Targeted Discounts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80840" y="9763481"/>
            <a:ext cx="1383340" cy="29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Page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5844" y="2618006"/>
            <a:ext cx="7263456" cy="649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499" u="sng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Key Insights:</a:t>
            </a:r>
          </a:p>
          <a:p>
            <a:pPr algn="l">
              <a:lnSpc>
                <a:spcPts val="2599"/>
              </a:lnSpc>
            </a:pPr>
          </a:p>
          <a:p>
            <a:pPr algn="l" marL="539749" indent="-269875" lvl="1">
              <a:lnSpc>
                <a:spcPts val="25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Discounts Boost Sales:</a:t>
            </a:r>
          </a:p>
          <a:p>
            <a:pPr algn="l">
              <a:lnSpc>
                <a:spcPts val="2599"/>
              </a:lnSpc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Discounted parts achieve higher average sales ($48,987 vs. $33,535 for non-discounted), but statistical analysis (p-value = 0.5008 ) confirms significant sales impact.</a:t>
            </a:r>
          </a:p>
          <a:p>
            <a:pPr algn="l">
              <a:lnSpc>
                <a:spcPts val="2599"/>
              </a:lnSpc>
            </a:pPr>
          </a:p>
          <a:p>
            <a:pPr algn="l" marL="539749" indent="-269875" lvl="1">
              <a:lnSpc>
                <a:spcPts val="25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Market Share Gap:</a:t>
            </a:r>
          </a:p>
          <a:p>
            <a:pPr algn="l">
              <a:lnSpc>
                <a:spcPts val="2599"/>
              </a:lnSpc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Discounted parts capture lower market share (53.61% vs. 116.20%), indicating potential for optimized discount strategies to close the gap.</a:t>
            </a:r>
          </a:p>
          <a:p>
            <a:pPr algn="l">
              <a:lnSpc>
                <a:spcPts val="2599"/>
              </a:lnSpc>
            </a:pPr>
          </a:p>
          <a:p>
            <a:pPr algn="l" marL="539749" indent="-269875" lvl="1">
              <a:lnSpc>
                <a:spcPts val="25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Top</a:t>
            </a:r>
            <a:r>
              <a:rPr lang="en-US" b="true" sz="24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Customers Drive Opportunity: </a:t>
            </a:r>
          </a:p>
          <a:p>
            <a:pPr algn="l">
              <a:lnSpc>
                <a:spcPts val="2599"/>
              </a:lnSpc>
            </a:pPr>
            <a:r>
              <a:rPr lang="en-US" sz="24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top 20% of customers (33) account for 78.95% of lost opportunity ($5.75M), with only 18.18% (6 customers) receiving discounts.</a:t>
            </a:r>
          </a:p>
          <a:p>
            <a:pPr algn="l">
              <a:lnSpc>
                <a:spcPts val="2599"/>
              </a:lnSpc>
            </a:pPr>
          </a:p>
          <a:p>
            <a:pPr algn="l">
              <a:lnSpc>
                <a:spcPts val="2599"/>
              </a:lnSpc>
            </a:pPr>
          </a:p>
          <a:p>
            <a:pPr algn="l">
              <a:lnSpc>
                <a:spcPts val="25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74998" y="1779490"/>
            <a:ext cx="16889182" cy="39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Objective: Evaluate market opportunities for parts in Vertical A, focusing on the impact of discounts.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00" r="0" b="-69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93647" y="-1061232"/>
            <a:ext cx="19140078" cy="11692710"/>
            <a:chOff x="0" y="0"/>
            <a:chExt cx="997869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7869" cy="609600"/>
            </a:xfrm>
            <a:custGeom>
              <a:avLst/>
              <a:gdLst/>
              <a:ahLst/>
              <a:cxnLst/>
              <a:rect r="r" b="b" t="t" l="l"/>
              <a:pathLst>
                <a:path h="609600" w="997869">
                  <a:moveTo>
                    <a:pt x="203200" y="0"/>
                  </a:moveTo>
                  <a:lnTo>
                    <a:pt x="997869" y="0"/>
                  </a:lnTo>
                  <a:lnTo>
                    <a:pt x="79466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794669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46054" y="-105122"/>
            <a:ext cx="13812917" cy="351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500" b="true">
                <a:solidFill>
                  <a:srgbClr val="F2CB05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Canadian Market - Unlocking Parts Availability Opportunities</a:t>
            </a:r>
          </a:p>
          <a:p>
            <a:pPr algn="l">
              <a:lnSpc>
                <a:spcPts val="415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-16917655" y="-2434410"/>
            <a:ext cx="19140078" cy="11692710"/>
            <a:chOff x="0" y="0"/>
            <a:chExt cx="997869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7869" cy="609600"/>
            </a:xfrm>
            <a:custGeom>
              <a:avLst/>
              <a:gdLst/>
              <a:ahLst/>
              <a:cxnLst/>
              <a:rect r="r" b="b" t="t" l="l"/>
              <a:pathLst>
                <a:path h="609600" w="997869">
                  <a:moveTo>
                    <a:pt x="203200" y="0"/>
                  </a:moveTo>
                  <a:lnTo>
                    <a:pt x="997869" y="0"/>
                  </a:lnTo>
                  <a:lnTo>
                    <a:pt x="79466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C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794669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64342" y="156501"/>
            <a:ext cx="1528716" cy="1093032"/>
          </a:xfrm>
          <a:custGeom>
            <a:avLst/>
            <a:gdLst/>
            <a:ahLst/>
            <a:cxnLst/>
            <a:rect r="r" b="b" t="t" l="l"/>
            <a:pathLst>
              <a:path h="1093032" w="1528716">
                <a:moveTo>
                  <a:pt x="0" y="0"/>
                </a:moveTo>
                <a:lnTo>
                  <a:pt x="1528716" y="0"/>
                </a:lnTo>
                <a:lnTo>
                  <a:pt x="1528716" y="1093032"/>
                </a:lnTo>
                <a:lnTo>
                  <a:pt x="0" y="1093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4342" y="3558803"/>
            <a:ext cx="7757112" cy="5699497"/>
          </a:xfrm>
          <a:custGeom>
            <a:avLst/>
            <a:gdLst/>
            <a:ahLst/>
            <a:cxnLst/>
            <a:rect r="r" b="b" t="t" l="l"/>
            <a:pathLst>
              <a:path h="5699497" w="7757112">
                <a:moveTo>
                  <a:pt x="0" y="0"/>
                </a:moveTo>
                <a:lnTo>
                  <a:pt x="7757112" y="0"/>
                </a:lnTo>
                <a:lnTo>
                  <a:pt x="7757112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96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51362" y="3026501"/>
            <a:ext cx="9859560" cy="679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399" u="sng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Top 3 Prioritized Insights</a:t>
            </a:r>
            <a:r>
              <a:rPr lang="en-US" sz="23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:</a:t>
            </a:r>
          </a:p>
          <a:p>
            <a:pPr algn="l">
              <a:lnSpc>
                <a:spcPts val="2391"/>
              </a:lnSpc>
            </a:pPr>
          </a:p>
          <a:p>
            <a:pPr algn="l" marL="496566" indent="-248283" lvl="1">
              <a:lnSpc>
                <a:spcPts val="2391"/>
              </a:lnSpc>
              <a:buFont typeface="Arial"/>
              <a:buChar char="•"/>
            </a:pPr>
            <a:r>
              <a:rPr lang="en-US" b="true" sz="22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High Lost Opportunity in Key Categories</a:t>
            </a:r>
            <a:r>
              <a:rPr lang="en-US" b="true" sz="2299" u="sng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:</a:t>
            </a:r>
            <a:r>
              <a:rPr lang="en-US" sz="22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Category F has the highest lost opportunity at $103,461,742,473, driven by a low market share (39.60%) and a significant gap to fill % (41.89%)</a:t>
            </a:r>
          </a:p>
          <a:p>
            <a:pPr algn="l" marL="993131" indent="-331044" lvl="2">
              <a:lnSpc>
                <a:spcPts val="2391"/>
              </a:lnSpc>
              <a:buFont typeface="Arial"/>
              <a:buChar char="⚬"/>
            </a:pPr>
            <a:r>
              <a:rPr lang="en-US" sz="22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Critical: This category represents the largest untapped revenue potential, indicating supply constraints that limit sales capture.</a:t>
            </a:r>
          </a:p>
          <a:p>
            <a:pPr algn="l">
              <a:lnSpc>
                <a:spcPts val="2391"/>
              </a:lnSpc>
            </a:pPr>
          </a:p>
          <a:p>
            <a:pPr algn="l" marL="496566" indent="-248283" lvl="1">
              <a:lnSpc>
                <a:spcPts val="2391"/>
              </a:lnSpc>
              <a:buFont typeface="Arial"/>
              <a:buChar char="•"/>
            </a:pPr>
            <a:r>
              <a:rPr lang="en-US" b="true" sz="22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Availability Gaps Limit Market Share</a:t>
            </a:r>
            <a:r>
              <a:rPr lang="en-US" sz="22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Categories with high Gap to Fill % (e.g., Category E: 46.13%) show a positive correlation with market share (correlation = 0.4892, p-value = 0.2186)</a:t>
            </a:r>
          </a:p>
          <a:p>
            <a:pPr algn="l" marL="949952" indent="-316651" lvl="2">
              <a:lnSpc>
                <a:spcPts val="2287"/>
              </a:lnSpc>
              <a:buFont typeface="Arial"/>
              <a:buChar char="⚬"/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Critical: While not statistically significant (p &gt; 0.05), the positive correlation suggests that addressing availability gaps could enhance market penetration in high-opportunity categories.</a:t>
            </a:r>
          </a:p>
          <a:p>
            <a:pPr algn="l">
              <a:lnSpc>
                <a:spcPts val="2287"/>
              </a:lnSpc>
            </a:pPr>
          </a:p>
          <a:p>
            <a:pPr algn="l" marL="496566" indent="-248283" lvl="1">
              <a:lnSpc>
                <a:spcPts val="2391"/>
              </a:lnSpc>
              <a:buFont typeface="Arial"/>
              <a:buChar char="•"/>
            </a:pPr>
            <a:r>
              <a:rPr lang="en-US" b="true" sz="22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Top 20% C</a:t>
            </a:r>
            <a:r>
              <a:rPr lang="en-US" b="true" sz="22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ategories Drive Significant Opportunity:</a:t>
            </a:r>
            <a:r>
              <a:rPr lang="en-US" sz="22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Category A alone accounts for 43.41% of total lost opportunity, highlighting a concentrated opportunity for targeted improvements</a:t>
            </a:r>
          </a:p>
          <a:p>
            <a:pPr algn="l" marL="993131" indent="-331044" lvl="2">
              <a:lnSpc>
                <a:spcPts val="2391"/>
              </a:lnSpc>
              <a:buFont typeface="Arial"/>
              <a:buChar char="⚬"/>
            </a:pPr>
            <a:r>
              <a:rPr lang="en-US" sz="22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Critical: Focusing on a single high-impact category can yield substantial revenue gains with efficient resource allocation.</a:t>
            </a:r>
          </a:p>
          <a:p>
            <a:pPr algn="l">
              <a:lnSpc>
                <a:spcPts val="2391"/>
              </a:lnSpc>
            </a:pPr>
          </a:p>
          <a:p>
            <a:pPr algn="l">
              <a:lnSpc>
                <a:spcPts val="239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315193" y="9637368"/>
            <a:ext cx="1078454" cy="29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FEFEFE"/>
                </a:solidFill>
                <a:latin typeface="Raleway Bold"/>
                <a:ea typeface="Raleway Bold"/>
                <a:cs typeface="Raleway Bold"/>
                <a:sym typeface="Raleway Bold"/>
              </a:rPr>
              <a:t>Page 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9" r="0" b="-90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3060" y="2848723"/>
            <a:ext cx="357648" cy="357648"/>
            <a:chOff x="0" y="0"/>
            <a:chExt cx="94195" cy="941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195" cy="94195"/>
            </a:xfrm>
            <a:custGeom>
              <a:avLst/>
              <a:gdLst/>
              <a:ahLst/>
              <a:cxnLst/>
              <a:rect r="r" b="b" t="t" l="l"/>
              <a:pathLst>
                <a:path h="94195" w="94195">
                  <a:moveTo>
                    <a:pt x="0" y="0"/>
                  </a:moveTo>
                  <a:lnTo>
                    <a:pt x="94195" y="0"/>
                  </a:lnTo>
                  <a:lnTo>
                    <a:pt x="94195" y="94195"/>
                  </a:lnTo>
                  <a:lnTo>
                    <a:pt x="0" y="94195"/>
                  </a:lnTo>
                  <a:close/>
                </a:path>
              </a:pathLst>
            </a:custGeom>
            <a:solidFill>
              <a:srgbClr val="EBC81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4195" cy="132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045070" y="9439505"/>
            <a:ext cx="12153113" cy="995298"/>
          </a:xfrm>
          <a:custGeom>
            <a:avLst/>
            <a:gdLst/>
            <a:ahLst/>
            <a:cxnLst/>
            <a:rect r="r" b="b" t="t" l="l"/>
            <a:pathLst>
              <a:path h="995298" w="12153113">
                <a:moveTo>
                  <a:pt x="0" y="0"/>
                </a:moveTo>
                <a:lnTo>
                  <a:pt x="12153113" y="0"/>
                </a:lnTo>
                <a:lnTo>
                  <a:pt x="12153113" y="995298"/>
                </a:lnTo>
                <a:lnTo>
                  <a:pt x="0" y="995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610620" y="2848723"/>
            <a:ext cx="357648" cy="357648"/>
            <a:chOff x="0" y="0"/>
            <a:chExt cx="94195" cy="941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195" cy="94195"/>
            </a:xfrm>
            <a:custGeom>
              <a:avLst/>
              <a:gdLst/>
              <a:ahLst/>
              <a:cxnLst/>
              <a:rect r="r" b="b" t="t" l="l"/>
              <a:pathLst>
                <a:path h="94195" w="94195">
                  <a:moveTo>
                    <a:pt x="0" y="0"/>
                  </a:moveTo>
                  <a:lnTo>
                    <a:pt x="94195" y="0"/>
                  </a:lnTo>
                  <a:lnTo>
                    <a:pt x="94195" y="94195"/>
                  </a:lnTo>
                  <a:lnTo>
                    <a:pt x="0" y="94195"/>
                  </a:lnTo>
                  <a:close/>
                </a:path>
              </a:pathLst>
            </a:custGeom>
            <a:solidFill>
              <a:srgbClr val="EBC81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4195" cy="132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26519" y="9439505"/>
            <a:ext cx="12153113" cy="995298"/>
          </a:xfrm>
          <a:custGeom>
            <a:avLst/>
            <a:gdLst/>
            <a:ahLst/>
            <a:cxnLst/>
            <a:rect r="r" b="b" t="t" l="l"/>
            <a:pathLst>
              <a:path h="995298" w="12153113">
                <a:moveTo>
                  <a:pt x="0" y="0"/>
                </a:moveTo>
                <a:lnTo>
                  <a:pt x="12153113" y="0"/>
                </a:lnTo>
                <a:lnTo>
                  <a:pt x="12153113" y="995298"/>
                </a:lnTo>
                <a:lnTo>
                  <a:pt x="0" y="995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08776" y="-629370"/>
            <a:ext cx="12153113" cy="995298"/>
          </a:xfrm>
          <a:custGeom>
            <a:avLst/>
            <a:gdLst/>
            <a:ahLst/>
            <a:cxnLst/>
            <a:rect r="r" b="b" t="t" l="l"/>
            <a:pathLst>
              <a:path h="995298" w="12153113">
                <a:moveTo>
                  <a:pt x="0" y="0"/>
                </a:moveTo>
                <a:lnTo>
                  <a:pt x="12153113" y="0"/>
                </a:lnTo>
                <a:lnTo>
                  <a:pt x="12153113" y="995298"/>
                </a:lnTo>
                <a:lnTo>
                  <a:pt x="0" y="995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854420" y="9763481"/>
            <a:ext cx="1078454" cy="29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94011" y="870834"/>
            <a:ext cx="12114234" cy="159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999" b="true">
                <a:solidFill>
                  <a:srgbClr val="F2CB05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Strategic Recommendations - Driving Growth at Caterpillar</a:t>
            </a:r>
          </a:p>
          <a:p>
            <a:pPr algn="ctr">
              <a:lnSpc>
                <a:spcPts val="41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609418" y="3983305"/>
            <a:ext cx="6067962" cy="161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871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Target discounts to the top 20% of customers, who drive 80% of lost opportunity </a:t>
            </a:r>
          </a:p>
          <a:p>
            <a:pPr algn="l" marL="388618" indent="-194309" lvl="1">
              <a:lnSpc>
                <a:spcPts val="1871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Focus on Large Fleets, which show high lost opportunity  based on typical trends.</a:t>
            </a:r>
          </a:p>
          <a:p>
            <a:pPr algn="l" marL="388618" indent="-194309" lvl="1">
              <a:lnSpc>
                <a:spcPts val="1871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Rationale: Concentrating discounts on high-value customers maximizes revenue impact.</a:t>
            </a:r>
          </a:p>
          <a:p>
            <a:pPr algn="l">
              <a:lnSpc>
                <a:spcPts val="187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666820" y="2824601"/>
            <a:ext cx="4494801" cy="99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4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OPTIMIZE DISCOUNT STRATEGIES IN VERTICAL A:</a:t>
            </a:r>
          </a:p>
          <a:p>
            <a:pPr algn="l">
              <a:lnSpc>
                <a:spcPts val="25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336978" y="3983305"/>
            <a:ext cx="6067962" cy="184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871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Prioritize supply chain improvements for Category F, with a 41.89% gap to fill and $103,461,742,473 in lost opportunity </a:t>
            </a:r>
          </a:p>
          <a:p>
            <a:pPr algn="l" marL="388618" indent="-194309" lvl="1">
              <a:lnSpc>
                <a:spcPts val="1871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Strengthen the Sales Channel with the highest lost opportunity </a:t>
            </a:r>
          </a:p>
          <a:p>
            <a:pPr algn="l" marL="388618" indent="-194309" lvl="1">
              <a:lnSpc>
                <a:spcPts val="1871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Rationale: Reducing availability gaps in Category F can unlock significant revenue.</a:t>
            </a:r>
          </a:p>
          <a:p>
            <a:pPr algn="l">
              <a:lnSpc>
                <a:spcPts val="187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394380" y="2824601"/>
            <a:ext cx="4494801" cy="99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4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ADDRESS AVAILABILITY GAPS IN CANADA:</a:t>
            </a:r>
          </a:p>
          <a:p>
            <a:pPr algn="l">
              <a:lnSpc>
                <a:spcPts val="2599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64342" y="156501"/>
            <a:ext cx="1528716" cy="1093032"/>
          </a:xfrm>
          <a:custGeom>
            <a:avLst/>
            <a:gdLst/>
            <a:ahLst/>
            <a:cxnLst/>
            <a:rect r="r" b="b" t="t" l="l"/>
            <a:pathLst>
              <a:path h="1093032" w="1528716">
                <a:moveTo>
                  <a:pt x="0" y="0"/>
                </a:moveTo>
                <a:lnTo>
                  <a:pt x="1528716" y="0"/>
                </a:lnTo>
                <a:lnTo>
                  <a:pt x="1528716" y="1093032"/>
                </a:lnTo>
                <a:lnTo>
                  <a:pt x="0" y="1093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847460" y="6024673"/>
            <a:ext cx="357648" cy="357648"/>
            <a:chOff x="0" y="0"/>
            <a:chExt cx="94195" cy="941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4195" cy="94195"/>
            </a:xfrm>
            <a:custGeom>
              <a:avLst/>
              <a:gdLst/>
              <a:ahLst/>
              <a:cxnLst/>
              <a:rect r="r" b="b" t="t" l="l"/>
              <a:pathLst>
                <a:path h="94195" w="94195">
                  <a:moveTo>
                    <a:pt x="0" y="0"/>
                  </a:moveTo>
                  <a:lnTo>
                    <a:pt x="94195" y="0"/>
                  </a:lnTo>
                  <a:lnTo>
                    <a:pt x="94195" y="94195"/>
                  </a:lnTo>
                  <a:lnTo>
                    <a:pt x="0" y="94195"/>
                  </a:lnTo>
                  <a:close/>
                </a:path>
              </a:pathLst>
            </a:custGeom>
            <a:solidFill>
              <a:srgbClr val="EBC81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4195" cy="132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573818" y="7159255"/>
            <a:ext cx="6067962" cy="230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1871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Target Category F, Category A, and Category C (representing high lost opportunity: $103.5B, $100.9B, $95.2B) for tailored discount and supply chain strategies</a:t>
            </a:r>
          </a:p>
          <a:p>
            <a:pPr algn="l" marL="388618" indent="-194309" lvl="1">
              <a:lnSpc>
                <a:spcPts val="1871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Rationale: These categories, identified through clustering, account for the majority of lost opportunity, offering a focused approach for maximum revenue impact.</a:t>
            </a:r>
          </a:p>
          <a:p>
            <a:pPr algn="l">
              <a:lnSpc>
                <a:spcPts val="1871"/>
              </a:lnSpc>
            </a:pPr>
          </a:p>
          <a:p>
            <a:pPr algn="l">
              <a:lnSpc>
                <a:spcPts val="187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631220" y="6000552"/>
            <a:ext cx="4494801" cy="99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4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LEVERAGE PARTS CATEGORY SEGMENTATION:</a:t>
            </a:r>
          </a:p>
          <a:p>
            <a:pPr algn="l">
              <a:lnSpc>
                <a:spcPts val="25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2922" y="2771344"/>
            <a:ext cx="6268041" cy="5924183"/>
            <a:chOff x="0" y="0"/>
            <a:chExt cx="1650842" cy="15602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0842" cy="1560279"/>
            </a:xfrm>
            <a:custGeom>
              <a:avLst/>
              <a:gdLst/>
              <a:ahLst/>
              <a:cxnLst/>
              <a:rect r="r" b="b" t="t" l="l"/>
              <a:pathLst>
                <a:path h="1560279" w="1650842">
                  <a:moveTo>
                    <a:pt x="0" y="0"/>
                  </a:moveTo>
                  <a:lnTo>
                    <a:pt x="1650842" y="0"/>
                  </a:lnTo>
                  <a:lnTo>
                    <a:pt x="1650842" y="1560279"/>
                  </a:lnTo>
                  <a:lnTo>
                    <a:pt x="0" y="156027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50842" cy="1598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2771344"/>
            <a:ext cx="751819" cy="5924183"/>
            <a:chOff x="0" y="0"/>
            <a:chExt cx="198010" cy="15602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010" cy="1560279"/>
            </a:xfrm>
            <a:custGeom>
              <a:avLst/>
              <a:gdLst/>
              <a:ahLst/>
              <a:cxnLst/>
              <a:rect r="r" b="b" t="t" l="l"/>
              <a:pathLst>
                <a:path h="1560279" w="198010">
                  <a:moveTo>
                    <a:pt x="0" y="0"/>
                  </a:moveTo>
                  <a:lnTo>
                    <a:pt x="198010" y="0"/>
                  </a:lnTo>
                  <a:lnTo>
                    <a:pt x="198010" y="1560279"/>
                  </a:lnTo>
                  <a:lnTo>
                    <a:pt x="0" y="1560279"/>
                  </a:lnTo>
                  <a:close/>
                </a:path>
              </a:pathLst>
            </a:custGeom>
            <a:solidFill>
              <a:srgbClr val="F2CB0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8010" cy="1598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20963" y="2771344"/>
            <a:ext cx="12624271" cy="5924183"/>
            <a:chOff x="0" y="0"/>
            <a:chExt cx="3324911" cy="15602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24911" cy="1560279"/>
            </a:xfrm>
            <a:custGeom>
              <a:avLst/>
              <a:gdLst/>
              <a:ahLst/>
              <a:cxnLst/>
              <a:rect r="r" b="b" t="t" l="l"/>
              <a:pathLst>
                <a:path h="1560279" w="3324911">
                  <a:moveTo>
                    <a:pt x="0" y="0"/>
                  </a:moveTo>
                  <a:lnTo>
                    <a:pt x="3324911" y="0"/>
                  </a:lnTo>
                  <a:lnTo>
                    <a:pt x="3324911" y="1560279"/>
                  </a:lnTo>
                  <a:lnTo>
                    <a:pt x="0" y="1560279"/>
                  </a:lnTo>
                  <a:close/>
                </a:path>
              </a:pathLst>
            </a:custGeom>
            <a:solidFill>
              <a:srgbClr val="F2CB0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24911" cy="1598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935501" y="7736705"/>
            <a:ext cx="661219" cy="661219"/>
          </a:xfrm>
          <a:custGeom>
            <a:avLst/>
            <a:gdLst/>
            <a:ahLst/>
            <a:cxnLst/>
            <a:rect r="r" b="b" t="t" l="l"/>
            <a:pathLst>
              <a:path h="661219" w="661219">
                <a:moveTo>
                  <a:pt x="0" y="0"/>
                </a:moveTo>
                <a:lnTo>
                  <a:pt x="661220" y="0"/>
                </a:lnTo>
                <a:lnTo>
                  <a:pt x="661220" y="661219"/>
                </a:lnTo>
                <a:lnTo>
                  <a:pt x="0" y="661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43407" y="7736705"/>
            <a:ext cx="661219" cy="661219"/>
          </a:xfrm>
          <a:custGeom>
            <a:avLst/>
            <a:gdLst/>
            <a:ahLst/>
            <a:cxnLst/>
            <a:rect r="r" b="b" t="t" l="l"/>
            <a:pathLst>
              <a:path h="661219" w="661219">
                <a:moveTo>
                  <a:pt x="0" y="0"/>
                </a:moveTo>
                <a:lnTo>
                  <a:pt x="661220" y="0"/>
                </a:lnTo>
                <a:lnTo>
                  <a:pt x="661220" y="661219"/>
                </a:lnTo>
                <a:lnTo>
                  <a:pt x="0" y="661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54420" y="9763481"/>
            <a:ext cx="1078454" cy="29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4715" y="5664473"/>
            <a:ext cx="3736372" cy="139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10112" b="true">
                <a:solidFill>
                  <a:srgbClr val="F2CB05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You.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4715" y="4549158"/>
            <a:ext cx="4354883" cy="139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10112" b="true">
                <a:solidFill>
                  <a:srgbClr val="F2CB05"/>
                </a:solidFill>
                <a:latin typeface="Raleway Bold"/>
                <a:ea typeface="Raleway Bold"/>
                <a:cs typeface="Raleway Bold"/>
                <a:sym typeface="Raleway Bold"/>
              </a:rPr>
              <a:t>Thank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30977" y="7905500"/>
            <a:ext cx="3971577" cy="37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+919538809196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18927" y="7905500"/>
            <a:ext cx="5844978" cy="37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nsmonish@gmail.com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574109"/>
            <a:ext cx="2388264" cy="1707609"/>
          </a:xfrm>
          <a:custGeom>
            <a:avLst/>
            <a:gdLst/>
            <a:ahLst/>
            <a:cxnLst/>
            <a:rect r="r" b="b" t="t" l="l"/>
            <a:pathLst>
              <a:path h="1707609" w="2388264">
                <a:moveTo>
                  <a:pt x="0" y="0"/>
                </a:moveTo>
                <a:lnTo>
                  <a:pt x="2388264" y="0"/>
                </a:lnTo>
                <a:lnTo>
                  <a:pt x="2388264" y="1707609"/>
                </a:lnTo>
                <a:lnTo>
                  <a:pt x="0" y="1707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09913" y="7436919"/>
            <a:ext cx="2863784" cy="34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EFEFE"/>
                </a:solidFill>
                <a:latin typeface="Raleway Bold"/>
                <a:ea typeface="Raleway Bold"/>
                <a:cs typeface="Raleway Bold"/>
                <a:sym typeface="Raleway Bold"/>
              </a:rPr>
              <a:t>Questions or feedback?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66111" y="3183927"/>
            <a:ext cx="10127536" cy="159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 hope t</a:t>
            </a:r>
            <a:r>
              <a:rPr lang="en-US" b="true" sz="23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hese data-driven insights and strategic recommendations aim to unlock significant revenue potential and enhance parts availability across Vertical A and Canadian markets. I’m eager to contribute to Caterpillar’s success by implementing these strategies with REAL DATA.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83668" y="6347138"/>
            <a:ext cx="4094097" cy="50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-Monish Nallagondalla,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77765" y="6862167"/>
            <a:ext cx="2937537" cy="34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MSc - Data Science , UK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39938" y="6862167"/>
            <a:ext cx="3781558" cy="34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B.E - Mechanical Engineering   |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DAGrcRh55uc</dc:identifier>
  <dcterms:modified xsi:type="dcterms:W3CDTF">2011-08-01T06:04:30Z</dcterms:modified>
  <cp:revision>1</cp:revision>
  <dc:title>CAT</dc:title>
</cp:coreProperties>
</file>